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0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76B44-2C6A-4A8D-8BC5-ECF95AB88D8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86930-03B5-49E7-840A-D97B3D369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458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86930-03B5-49E7-840A-D97B3D3695C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08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76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06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6122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3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5702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869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28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3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3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05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69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91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7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76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66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81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01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 учреждение Ханты-Мансийского автономного округа – Югры «Сургутский центр социальной помощи семье и детям»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ФИНАНСОВАЯ ГРАМОТНОСТЬ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algn="ctr">
              <a:spcBef>
                <a:spcPts val="600"/>
              </a:spcBef>
              <a:buNone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Планирование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жизни </a:t>
            </a:r>
          </a:p>
          <a:p>
            <a:pPr marL="0" algn="ctr">
              <a:spcBef>
                <a:spcPts val="600"/>
              </a:spcBef>
              <a:buNone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перспективу </a:t>
            </a:r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600"/>
              </a:spcBef>
              <a:buNone/>
            </a:pPr>
            <a:endParaRPr lang="ru-RU" sz="11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600"/>
              </a:spcBef>
              <a:buNone/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600"/>
              </a:spcBef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Карманные деньги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419651"/>
            <a:ext cx="5445646" cy="24383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064" y="412544"/>
            <a:ext cx="6833488" cy="49651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Помочь спасти деньги от инфляции поможет вклад в банк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/>
          <a:srcRect l="4298" r="12815" b="67703"/>
          <a:stretch>
            <a:fillRect/>
          </a:stretch>
        </p:blipFill>
        <p:spPr>
          <a:xfrm>
            <a:off x="0" y="6029194"/>
            <a:ext cx="9148942" cy="828806"/>
          </a:xfrm>
          <a:prstGeom prst="rect">
            <a:avLst/>
          </a:prstGeom>
        </p:spPr>
      </p:pic>
      <p:sp>
        <p:nvSpPr>
          <p:cNvPr id="38" name="TextBox 10"/>
          <p:cNvSpPr txBox="1"/>
          <p:nvPr/>
        </p:nvSpPr>
        <p:spPr>
          <a:xfrm>
            <a:off x="683568" y="1844824"/>
            <a:ext cx="7056784" cy="3200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деньги, которые вы даете в долг банку. </a:t>
            </a:r>
          </a:p>
          <a:p>
            <a:pPr marL="0" lvl="0" indent="0" algn="just">
              <a:spcBef>
                <a:spcPct val="0"/>
              </a:spcBef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ct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использование ваших денег,</a:t>
            </a:r>
          </a:p>
          <a:p>
            <a:pPr marL="0" lvl="0" indent="0" algn="just">
              <a:spcBef>
                <a:spcPct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обещает сохранить ваш вклад </a:t>
            </a:r>
          </a:p>
          <a:p>
            <a:pPr marL="0" lvl="0" indent="0" algn="just">
              <a:spcBef>
                <a:spcPct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выплатить вам процент. </a:t>
            </a:r>
          </a:p>
          <a:p>
            <a:pPr marL="0" lvl="0" indent="0" algn="just">
              <a:spcBef>
                <a:spcPct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процент – ваш доход, он может</a:t>
            </a:r>
          </a:p>
          <a:p>
            <a:pPr marL="0" lvl="0" indent="0" algn="just">
              <a:spcBef>
                <a:spcPct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быть равен или больше инфляции.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</a:pPr>
            <a:endParaRPr lang="en-US" sz="1600" b="1" u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4"/>
          <p:cNvGrpSpPr>
            <a:grpSpLocks noChangeAspect="1"/>
          </p:cNvGrpSpPr>
          <p:nvPr/>
        </p:nvGrpSpPr>
        <p:grpSpPr>
          <a:xfrm>
            <a:off x="5724127" y="3068960"/>
            <a:ext cx="3042749" cy="2912502"/>
            <a:chOff x="-5037673" y="-500030"/>
            <a:chExt cx="2003406" cy="1917649"/>
          </a:xfrm>
        </p:grpSpPr>
        <p:sp>
          <p:nvSpPr>
            <p:cNvPr id="18" name="Freeform 5"/>
            <p:cNvSpPr/>
            <p:nvPr/>
          </p:nvSpPr>
          <p:spPr>
            <a:xfrm>
              <a:off x="-5037673" y="-500030"/>
              <a:ext cx="2003406" cy="1917649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3"/>
              <a:stretch>
                <a:fillRect l="-23350" t="26" r="-23439" b="-17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4262650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V="1">
            <a:off x="467544" y="116632"/>
            <a:ext cx="8229508" cy="1608902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22505"/>
            <a:ext cx="6761480" cy="49651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Итак, зачем все-таки нужны карманные деньги?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28184" y="4221088"/>
            <a:ext cx="2468868" cy="2027557"/>
          </a:xfrm>
          <a:prstGeom prst="rect">
            <a:avLst/>
          </a:prstGeom>
        </p:spPr>
      </p:pic>
      <p:sp>
        <p:nvSpPr>
          <p:cNvPr id="39" name="TextBox 15"/>
          <p:cNvSpPr txBox="1"/>
          <p:nvPr/>
        </p:nvSpPr>
        <p:spPr>
          <a:xfrm>
            <a:off x="913620" y="2710932"/>
            <a:ext cx="668644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Карманные деньги – это хороший ресурс, с помощью которого можно исполнять свои желания.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Главное – грамотно его использовать.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7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Зачем это нужно?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9" r="60055"/>
          <a:stretch/>
        </p:blipFill>
        <p:spPr>
          <a:xfrm>
            <a:off x="395536" y="1772816"/>
            <a:ext cx="3120429" cy="309634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779912" y="1268760"/>
            <a:ext cx="5170835" cy="5055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2000" b="1" dirty="0" smtClean="0"/>
              <a:t>ФИНАНСОВАЯ ГРАМОТНОСТЬ </a:t>
            </a:r>
            <a:endParaRPr lang="ru-RU" b="1" dirty="0" smtClean="0"/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/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мение понимать себя и ставить цели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совершать выбор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Умение принимать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учиться (в т.ч. на ошибках)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видеть возможности 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целей 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благополучия 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независимости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ru-RU" sz="1600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600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 грамотный </a:t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-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84784"/>
            <a:ext cx="8075240" cy="447977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еловек, который исходя из своих жизненных целей: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планирует свои расходы и доходы (ведет бюджет);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рационально использует финансовые услуги;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умеет отстаивать свои права как потребителя финансовых услуг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…и благодаря этому является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самодостаточным и защищенным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непредвидимых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75620"/>
            <a:ext cx="3585565" cy="2391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5576" y="172888"/>
            <a:ext cx="6796261" cy="9361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24916"/>
            <a:ext cx="8445624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карманные деньги?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2560" y="1361020"/>
            <a:ext cx="1390650" cy="143827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82399" y="1390290"/>
            <a:ext cx="1392832" cy="14399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7274" y="1647997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9338" y="167518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3"/>
          <p:cNvSpPr txBox="1"/>
          <p:nvPr/>
        </p:nvSpPr>
        <p:spPr>
          <a:xfrm>
            <a:off x="1755689" y="1740937"/>
            <a:ext cx="232671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лежат в кармане?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5580112" y="1647997"/>
            <a:ext cx="295232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необходимые для ежедневных расходов?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6"/>
          <p:cNvGrpSpPr>
            <a:grpSpLocks noChangeAspect="1"/>
          </p:cNvGrpSpPr>
          <p:nvPr/>
        </p:nvGrpSpPr>
        <p:grpSpPr>
          <a:xfrm>
            <a:off x="1288496" y="3303351"/>
            <a:ext cx="2797996" cy="2733235"/>
            <a:chOff x="0" y="0"/>
            <a:chExt cx="4828540" cy="4716780"/>
          </a:xfrm>
        </p:grpSpPr>
        <p:sp>
          <p:nvSpPr>
            <p:cNvPr id="1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4"/>
              <a:stretch>
                <a:fillRect l="-23465" t="26" r="-23554" b="-17"/>
              </a:stretch>
            </a:blipFill>
          </p:spPr>
        </p:sp>
      </p:grpSp>
      <p:grpSp>
        <p:nvGrpSpPr>
          <p:cNvPr id="18" name="Group 8"/>
          <p:cNvGrpSpPr>
            <a:grpSpLocks noChangeAspect="1"/>
          </p:cNvGrpSpPr>
          <p:nvPr/>
        </p:nvGrpSpPr>
        <p:grpSpPr>
          <a:xfrm>
            <a:off x="4976132" y="3261669"/>
            <a:ext cx="2880320" cy="2813653"/>
            <a:chOff x="0" y="0"/>
            <a:chExt cx="4828540" cy="4716780"/>
          </a:xfrm>
        </p:grpSpPr>
        <p:sp>
          <p:nvSpPr>
            <p:cNvPr id="19" name="Freeform 9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5"/>
              <a:stretch>
                <a:fillRect l="22" t="-26836" r="-66" b="-2688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5576" y="172887"/>
            <a:ext cx="7128792" cy="11113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24915"/>
            <a:ext cx="8445624" cy="584885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карманные деньги?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74853" y="1466899"/>
            <a:ext cx="1392832" cy="14399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37872" y="1817274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3"/>
          <p:cNvSpPr txBox="1"/>
          <p:nvPr/>
        </p:nvSpPr>
        <p:spPr>
          <a:xfrm>
            <a:off x="1848091" y="1726212"/>
            <a:ext cx="242676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лежат в кармане?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5744816" y="1647997"/>
            <a:ext cx="295232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необходимые для ежедневных расходов?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8128" y="1466899"/>
            <a:ext cx="1392832" cy="14399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5024" y="1816432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6"/>
          <p:cNvGrpSpPr>
            <a:grpSpLocks noChangeAspect="1"/>
          </p:cNvGrpSpPr>
          <p:nvPr/>
        </p:nvGrpSpPr>
        <p:grpSpPr>
          <a:xfrm>
            <a:off x="862535" y="3166170"/>
            <a:ext cx="2477285" cy="2419947"/>
            <a:chOff x="0" y="0"/>
            <a:chExt cx="4828540" cy="4716780"/>
          </a:xfrm>
        </p:grpSpPr>
        <p:sp>
          <p:nvSpPr>
            <p:cNvPr id="23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5"/>
              <a:stretch>
                <a:fillRect l="-23465" t="26" r="-23554" b="-17"/>
              </a:stretch>
            </a:blipFill>
          </p:spPr>
        </p:sp>
      </p:grpSp>
      <p:pic>
        <p:nvPicPr>
          <p:cNvPr id="21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65182" y="3277550"/>
            <a:ext cx="2274596" cy="2172239"/>
          </a:xfrm>
          <a:prstGeom prst="rect">
            <a:avLst/>
          </a:prstGeom>
        </p:spPr>
      </p:pic>
      <p:sp>
        <p:nvSpPr>
          <p:cNvPr id="24" name="TextBox 10"/>
          <p:cNvSpPr txBox="1"/>
          <p:nvPr/>
        </p:nvSpPr>
        <p:spPr>
          <a:xfrm>
            <a:off x="4274853" y="3460979"/>
            <a:ext cx="454561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тоже могут лежать в кармане.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в кармане, как мы знаем, может всякое заваляться - фантики, ключи… Они же не все карманные, верно?</a:t>
            </a:r>
          </a:p>
        </p:txBody>
      </p:sp>
    </p:spTree>
    <p:extLst>
      <p:ext uri="{BB962C8B-B14F-4D97-AF65-F5344CB8AC3E}">
        <p14:creationId xmlns:p14="http://schemas.microsoft.com/office/powerpoint/2010/main" val="267884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V="1">
            <a:off x="835024" y="162073"/>
            <a:ext cx="7265368" cy="10804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0960" y="424916"/>
            <a:ext cx="676148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Откуда берутся карманные деньги?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1334255">
            <a:off x="56846" y="-48409"/>
            <a:ext cx="1662669" cy="1396642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4427" y="1682946"/>
            <a:ext cx="744259" cy="7694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7883" y="1682945"/>
            <a:ext cx="280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1449029" y="1797761"/>
            <a:ext cx="348404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проезд и другие расходы дают родители</a:t>
            </a:r>
          </a:p>
        </p:txBody>
      </p:sp>
      <p:pic>
        <p:nvPicPr>
          <p:cNvPr id="19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3998" y="2707176"/>
            <a:ext cx="744259" cy="769440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69723" y="1623638"/>
            <a:ext cx="744259" cy="769440"/>
          </a:xfrm>
          <a:prstGeom prst="rect">
            <a:avLst/>
          </a:prstGeom>
        </p:spPr>
      </p:pic>
      <p:pic>
        <p:nvPicPr>
          <p:cNvPr id="26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3997" y="3783313"/>
            <a:ext cx="744259" cy="769440"/>
          </a:xfrm>
          <a:prstGeom prst="rect">
            <a:avLst/>
          </a:prstGeom>
        </p:spPr>
      </p:pic>
      <p:pic>
        <p:nvPicPr>
          <p:cNvPr id="27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3996" y="4859450"/>
            <a:ext cx="744259" cy="769440"/>
          </a:xfrm>
          <a:prstGeom prst="rect">
            <a:avLst/>
          </a:prstGeom>
        </p:spPr>
      </p:pic>
      <p:pic>
        <p:nvPicPr>
          <p:cNvPr id="28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79570" y="2707176"/>
            <a:ext cx="744259" cy="769440"/>
          </a:xfrm>
          <a:prstGeom prst="rect">
            <a:avLst/>
          </a:prstGeom>
        </p:spPr>
      </p:pic>
      <p:pic>
        <p:nvPicPr>
          <p:cNvPr id="29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79570" y="3768977"/>
            <a:ext cx="744259" cy="7694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47883" y="2625381"/>
            <a:ext cx="280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8112" y="3733650"/>
            <a:ext cx="280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4727" y="4828834"/>
            <a:ext cx="280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39636" y="1585569"/>
            <a:ext cx="280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9635" y="2698032"/>
            <a:ext cx="280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39635" y="3735160"/>
            <a:ext cx="280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15"/>
          <p:cNvSpPr txBox="1"/>
          <p:nvPr/>
        </p:nvSpPr>
        <p:spPr>
          <a:xfrm>
            <a:off x="1446664" y="2874977"/>
            <a:ext cx="348404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подработка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15"/>
          <p:cNvSpPr txBox="1"/>
          <p:nvPr/>
        </p:nvSpPr>
        <p:spPr>
          <a:xfrm>
            <a:off x="1444531" y="3964481"/>
            <a:ext cx="348404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Подарки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15"/>
          <p:cNvSpPr txBox="1"/>
          <p:nvPr/>
        </p:nvSpPr>
        <p:spPr>
          <a:xfrm>
            <a:off x="1344675" y="5090281"/>
            <a:ext cx="348404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друзьям и знакомым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15"/>
          <p:cNvSpPr txBox="1"/>
          <p:nvPr/>
        </p:nvSpPr>
        <p:spPr>
          <a:xfrm>
            <a:off x="5625853" y="1739457"/>
            <a:ext cx="320882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ненужных вещей в интернете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15"/>
          <p:cNvSpPr txBox="1"/>
          <p:nvPr/>
        </p:nvSpPr>
        <p:spPr>
          <a:xfrm>
            <a:off x="5637110" y="2688497"/>
            <a:ext cx="348404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товаров собственного производства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15"/>
          <p:cNvSpPr txBox="1"/>
          <p:nvPr/>
        </p:nvSpPr>
        <p:spPr>
          <a:xfrm>
            <a:off x="5637110" y="3887538"/>
            <a:ext cx="348404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Банковский процент от вклада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444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V="1">
            <a:off x="899592" y="127910"/>
            <a:ext cx="7265368" cy="16089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22505"/>
            <a:ext cx="6761480" cy="49651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карманные деньги могут помочь накопить?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395536" y="1797761"/>
            <a:ext cx="842493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нужно составить личный финансовый план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28184" y="4221088"/>
            <a:ext cx="2468868" cy="2027557"/>
          </a:xfrm>
          <a:prstGeom prst="rect">
            <a:avLst/>
          </a:prstGeom>
        </p:spPr>
      </p:pic>
      <p:sp>
        <p:nvSpPr>
          <p:cNvPr id="39" name="TextBox 15"/>
          <p:cNvSpPr txBox="1"/>
          <p:nvPr/>
        </p:nvSpPr>
        <p:spPr>
          <a:xfrm>
            <a:off x="539552" y="2564904"/>
            <a:ext cx="6480720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финансовый план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первый шаг к  достижению цели и обретению финансовой независимости.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 составленный план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некий алгоритм последовательных действий, выполнение которых позволит вам достигнуть намеченной цели с наименьшими затратами.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943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210084"/>
            <a:ext cx="6833488" cy="49651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составить личный </a:t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финансовый план?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66994" y="-210009"/>
            <a:ext cx="2232248" cy="1941126"/>
          </a:xfrm>
          <a:prstGeom prst="rect">
            <a:avLst/>
          </a:prstGeom>
        </p:spPr>
      </p:pic>
      <p:sp>
        <p:nvSpPr>
          <p:cNvPr id="8" name="TextBox 16"/>
          <p:cNvSpPr txBox="1"/>
          <p:nvPr/>
        </p:nvSpPr>
        <p:spPr>
          <a:xfrm>
            <a:off x="555395" y="1269452"/>
            <a:ext cx="3080501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25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довольно просто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/>
          <a:srcRect l="4298" r="12815" b="67703"/>
          <a:stretch>
            <a:fillRect/>
          </a:stretch>
        </p:blipFill>
        <p:spPr>
          <a:xfrm>
            <a:off x="0" y="6029194"/>
            <a:ext cx="9148942" cy="828806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4068" y="1776834"/>
            <a:ext cx="924852" cy="855909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4068" y="4414451"/>
            <a:ext cx="924852" cy="855909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68979" y="1798124"/>
            <a:ext cx="924852" cy="851449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30327" y="3233620"/>
            <a:ext cx="924852" cy="855909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30327" y="4631407"/>
            <a:ext cx="924852" cy="855909"/>
          </a:xfrm>
          <a:prstGeom prst="rect">
            <a:avLst/>
          </a:prstGeom>
        </p:spPr>
      </p:pic>
      <p:sp>
        <p:nvSpPr>
          <p:cNvPr id="19" name="TextBox 10"/>
          <p:cNvSpPr txBox="1"/>
          <p:nvPr/>
        </p:nvSpPr>
        <p:spPr>
          <a:xfrm>
            <a:off x="1228920" y="1780784"/>
            <a:ext cx="376409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16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пределиться, что же все таки мы хотим купить и сколько это стоит. </a:t>
            </a:r>
          </a:p>
          <a:p>
            <a:pPr marL="0" lvl="0" indent="0">
              <a:spcBef>
                <a:spcPct val="0"/>
              </a:spcBef>
            </a:pPr>
            <a:r>
              <a:rPr lang="en-US" sz="16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очень важно подробно описать нашу покупку. </a:t>
            </a:r>
            <a:endParaRPr lang="ru-RU" sz="1600" u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</a:pPr>
            <a:endParaRPr lang="en-US" sz="160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</a:pPr>
            <a:r>
              <a:rPr lang="en-US" sz="16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 </a:t>
            </a:r>
            <a:r>
              <a:rPr lang="en-US" sz="16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игровая приставка PlayStation 4, с возможностью играть в виртуальной реальности.</a:t>
            </a:r>
          </a:p>
        </p:txBody>
      </p:sp>
      <p:sp>
        <p:nvSpPr>
          <p:cNvPr id="20" name="TextBox 11"/>
          <p:cNvSpPr txBox="1"/>
          <p:nvPr/>
        </p:nvSpPr>
        <p:spPr>
          <a:xfrm>
            <a:off x="1236179" y="4621115"/>
            <a:ext cx="3683659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16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наши расходы </a:t>
            </a:r>
          </a:p>
          <a:p>
            <a:pPr marL="0" lvl="0" indent="0">
              <a:spcBef>
                <a:spcPct val="0"/>
              </a:spcBef>
            </a:pPr>
            <a:r>
              <a:rPr lang="en-US" sz="16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доходы.</a:t>
            </a:r>
          </a:p>
        </p:txBody>
      </p:sp>
      <p:sp>
        <p:nvSpPr>
          <p:cNvPr id="21" name="TextBox 12"/>
          <p:cNvSpPr txBox="1"/>
          <p:nvPr/>
        </p:nvSpPr>
        <p:spPr>
          <a:xfrm>
            <a:off x="5809365" y="1776834"/>
            <a:ext cx="304121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</a:t>
            </a:r>
            <a:r>
              <a:rPr lang="en-US" sz="16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ть  - сколько денег мы можем откладывать в сбережения </a:t>
            </a:r>
            <a:r>
              <a:rPr lang="en-US" sz="16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</a:t>
            </a:r>
            <a:r>
              <a:rPr lang="ru-RU" sz="16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 м</a:t>
            </a:r>
            <a:r>
              <a:rPr lang="en-US" sz="16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есяц </a:t>
            </a:r>
            <a:r>
              <a:rPr lang="en-US" sz="16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накопления на приставку.</a:t>
            </a:r>
          </a:p>
        </p:txBody>
      </p:sp>
      <p:sp>
        <p:nvSpPr>
          <p:cNvPr id="22" name="TextBox 17"/>
          <p:cNvSpPr txBox="1"/>
          <p:nvPr/>
        </p:nvSpPr>
        <p:spPr>
          <a:xfrm>
            <a:off x="5815771" y="3461754"/>
            <a:ext cx="281956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</a:t>
            </a:r>
            <a:r>
              <a:rPr lang="en-US" sz="16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итать срок, через </a:t>
            </a:r>
            <a:r>
              <a:rPr lang="ru-RU" sz="16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  <a:r>
              <a:rPr lang="en-US" sz="16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сможем приобрести себе приставку.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15771" y="4868584"/>
            <a:ext cx="2819564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расстраиваться если долго: ведь можно накопить быстрее</a:t>
            </a:r>
            <a:endParaRPr lang="en-US" sz="160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883" y="1864158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2359" y="4457684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97795" y="1864158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48889" y="3276854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66994" y="467464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1352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0616"/>
            <a:ext cx="6833488" cy="49651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есть способы накопить быстрее?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/>
          <a:srcRect l="4298" r="12815" b="67703"/>
          <a:stretch>
            <a:fillRect/>
          </a:stretch>
        </p:blipFill>
        <p:spPr>
          <a:xfrm>
            <a:off x="0" y="6029194"/>
            <a:ext cx="9148942" cy="828806"/>
          </a:xfrm>
          <a:prstGeom prst="rect">
            <a:avLst/>
          </a:prstGeom>
        </p:spPr>
      </p:pic>
      <p:grpSp>
        <p:nvGrpSpPr>
          <p:cNvPr id="28" name="Group 7"/>
          <p:cNvGrpSpPr>
            <a:grpSpLocks noChangeAspect="1"/>
          </p:cNvGrpSpPr>
          <p:nvPr/>
        </p:nvGrpSpPr>
        <p:grpSpPr>
          <a:xfrm>
            <a:off x="323891" y="749341"/>
            <a:ext cx="2016224" cy="2016224"/>
            <a:chOff x="0" y="0"/>
            <a:chExt cx="12700000" cy="12700000"/>
          </a:xfrm>
        </p:grpSpPr>
        <p:sp>
          <p:nvSpPr>
            <p:cNvPr id="29" name="Freeform 8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3"/>
              <a:stretch>
                <a:fillRect l="-17066" t="6750" r="-16659" b="2650"/>
              </a:stretch>
            </a:blipFill>
          </p:spPr>
        </p:sp>
      </p:grpSp>
      <p:grpSp>
        <p:nvGrpSpPr>
          <p:cNvPr id="30" name="Group 13"/>
          <p:cNvGrpSpPr>
            <a:grpSpLocks noChangeAspect="1"/>
          </p:cNvGrpSpPr>
          <p:nvPr/>
        </p:nvGrpSpPr>
        <p:grpSpPr>
          <a:xfrm>
            <a:off x="3168150" y="748875"/>
            <a:ext cx="2062566" cy="1985237"/>
            <a:chOff x="30480" y="591820"/>
            <a:chExt cx="12736830" cy="12259310"/>
          </a:xfrm>
        </p:grpSpPr>
        <p:sp>
          <p:nvSpPr>
            <p:cNvPr id="31" name="Freeform 14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4"/>
              <a:stretch>
                <a:fillRect l="-18231" t="1963" r="-17519" b="4010"/>
              </a:stretch>
            </a:blipFill>
          </p:spPr>
        </p:sp>
      </p:grpSp>
      <p:grpSp>
        <p:nvGrpSpPr>
          <p:cNvPr id="32" name="Group 9"/>
          <p:cNvGrpSpPr>
            <a:grpSpLocks noChangeAspect="1"/>
          </p:cNvGrpSpPr>
          <p:nvPr/>
        </p:nvGrpSpPr>
        <p:grpSpPr>
          <a:xfrm>
            <a:off x="6084168" y="577300"/>
            <a:ext cx="2153134" cy="2153134"/>
            <a:chOff x="0" y="0"/>
            <a:chExt cx="12700000" cy="12700000"/>
          </a:xfrm>
        </p:grpSpPr>
        <p:sp>
          <p:nvSpPr>
            <p:cNvPr id="33" name="Freeform 10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5"/>
              <a:stretch>
                <a:fillRect l="-18067" t="6750" r="-17660" b="2650"/>
              </a:stretch>
            </a:blipFill>
          </p:spPr>
        </p:sp>
      </p:grpSp>
      <p:sp>
        <p:nvSpPr>
          <p:cNvPr id="35" name="TextBox 10"/>
          <p:cNvSpPr txBox="1"/>
          <p:nvPr/>
        </p:nvSpPr>
        <p:spPr>
          <a:xfrm>
            <a:off x="322077" y="2815835"/>
            <a:ext cx="230570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способ – увеличить свои доходы</a:t>
            </a:r>
          </a:p>
          <a:p>
            <a:pPr marL="0" lvl="0" indent="0" algn="ctr">
              <a:spcBef>
                <a:spcPct val="0"/>
              </a:spcBef>
            </a:pPr>
            <a:r>
              <a:rPr lang="ru-RU" sz="1600" b="1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  <a:r>
              <a:rPr lang="ru-RU" sz="16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можем отразить в плане подарки, которые нам сделают родители на день рождения или Новый год и учесть их как наш дополнительный доход</a:t>
            </a:r>
            <a:r>
              <a:rPr lang="ru-RU" sz="1600" b="1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10"/>
          <p:cNvSpPr txBox="1"/>
          <p:nvPr/>
        </p:nvSpPr>
        <p:spPr>
          <a:xfrm>
            <a:off x="3275856" y="2815835"/>
            <a:ext cx="2305707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способ – сократить наши расходы</a:t>
            </a:r>
          </a:p>
          <a:p>
            <a:pPr marL="0" lvl="0" indent="0" algn="ctr">
              <a:spcBef>
                <a:spcPct val="0"/>
              </a:spcBef>
            </a:pPr>
            <a:r>
              <a:rPr lang="ru-RU" sz="16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можем внимательно проанализировать, на что мы тратим карманные деньги, найти среди этих трат вредные расходы</a:t>
            </a:r>
            <a:r>
              <a:rPr lang="ru-RU" sz="1600" b="1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попробовать от них отказаться</a:t>
            </a:r>
            <a:endParaRPr lang="en-US" sz="1600" b="1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10"/>
          <p:cNvSpPr txBox="1"/>
          <p:nvPr/>
        </p:nvSpPr>
        <p:spPr>
          <a:xfrm>
            <a:off x="6032211" y="2816923"/>
            <a:ext cx="2305707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способ – </a:t>
            </a:r>
          </a:p>
          <a:p>
            <a:pPr marL="0" lvl="0" indent="0" algn="ctr">
              <a:spcBef>
                <a:spcPct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можем положить деньги в банк, чтобы спасти их от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инфляции</a:t>
            </a:r>
            <a:endParaRPr lang="en-US" sz="1600" b="1" u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5788864" y="4176294"/>
            <a:ext cx="3024336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Инфляция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lvl="0" indent="0" algn="ctr">
              <a:spcBef>
                <a:spcPct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роцесс обесценивания денег в экономике, потеря деньгами их покупательной способности</a:t>
            </a:r>
            <a:endParaRPr lang="en-US" sz="1600" b="1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7092280" y="3801808"/>
            <a:ext cx="432048" cy="347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61665" y="5235167"/>
            <a:ext cx="1223399" cy="815599"/>
          </a:xfrm>
          <a:prstGeom prst="rect">
            <a:avLst/>
          </a:prstGeom>
        </p:spPr>
      </p:pic>
      <p:sp>
        <p:nvSpPr>
          <p:cNvPr id="16" name="TextBox 7"/>
          <p:cNvSpPr txBox="1"/>
          <p:nvPr/>
        </p:nvSpPr>
        <p:spPr>
          <a:xfrm>
            <a:off x="6032211" y="5560867"/>
            <a:ext cx="2688589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625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40 рублей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34070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737</TotalTime>
  <Words>555</Words>
  <Application>Microsoft Office PowerPoint</Application>
  <PresentationFormat>Экран (4:3)</PresentationFormat>
  <Paragraphs>100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Аспект</vt:lpstr>
      <vt:lpstr>Бюджетное учреждение Ханты-Мансийского автономного округа – Югры «Сургутский центр социальной помощи семье и детям»</vt:lpstr>
      <vt:lpstr>Зачем это нужно?</vt:lpstr>
      <vt:lpstr> Финансово грамотный  человек - это </vt:lpstr>
      <vt:lpstr>Что такое карманные деньги?  </vt:lpstr>
      <vt:lpstr>Что такое карманные деньги? </vt:lpstr>
      <vt:lpstr>Откуда берутся карманные деньги? </vt:lpstr>
      <vt:lpstr>Как карманные деньги могут помочь накопить? </vt:lpstr>
      <vt:lpstr>Как составить личный  финансовый план? </vt:lpstr>
      <vt:lpstr>Какие есть способы накопить быстрее? </vt:lpstr>
      <vt:lpstr>Помочь спасти деньги от инфляции поможет вклад в банк </vt:lpstr>
      <vt:lpstr>Итак, зачем все-таки нужны карманные деньги?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реализации профилактических программ</dc:title>
  <cp:lastModifiedBy>trushina03</cp:lastModifiedBy>
  <cp:revision>60</cp:revision>
  <dcterms:modified xsi:type="dcterms:W3CDTF">2021-03-09T11:07:01Z</dcterms:modified>
</cp:coreProperties>
</file>